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6"/>
  </p:notesMasterIdLst>
  <p:sldIdLst>
    <p:sldId id="256" r:id="rId2"/>
    <p:sldId id="257" r:id="rId3"/>
    <p:sldId id="272" r:id="rId4"/>
    <p:sldId id="273" r:id="rId5"/>
    <p:sldId id="271" r:id="rId6"/>
    <p:sldId id="258" r:id="rId7"/>
    <p:sldId id="267" r:id="rId8"/>
    <p:sldId id="274" r:id="rId9"/>
    <p:sldId id="270" r:id="rId10"/>
    <p:sldId id="263" r:id="rId11"/>
    <p:sldId id="261" r:id="rId12"/>
    <p:sldId id="268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2B20C-7F7D-4B33-A800-BC5A70A4C2A4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CFF13-E531-420F-B07A-B64F323BA6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6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</a:t>
            </a:r>
            <a:r>
              <a:rPr lang="en-CA" baseline="0" dirty="0"/>
              <a:t> does </a:t>
            </a:r>
            <a:r>
              <a:rPr lang="en-CA" baseline="0" dirty="0" err="1"/>
              <a:t>alage</a:t>
            </a:r>
            <a:r>
              <a:rPr lang="en-CA" baseline="0" dirty="0"/>
              <a:t> compare to other </a:t>
            </a:r>
            <a:r>
              <a:rPr lang="en-CA" baseline="0" dirty="0" err="1"/>
              <a:t>lan</a:t>
            </a:r>
            <a:r>
              <a:rPr lang="en-CA" baseline="0" dirty="0"/>
              <a:t> based crops for biofuel ease of extraction??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CFF13-E531-420F-B07A-B64F323BA66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86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spur economic activity in coastal cities with currently low trade</a:t>
            </a:r>
          </a:p>
          <a:p>
            <a:r>
              <a:rPr lang="en-CA" dirty="0"/>
              <a:t>Can use supercritical fluids and water as solvent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CFF13-E531-420F-B07A-B64F323BA66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90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is chitosan</a:t>
            </a:r>
            <a:r>
              <a:rPr lang="en-CA" baseline="0" dirty="0"/>
              <a:t> used for???   Biomedical field??</a:t>
            </a:r>
          </a:p>
          <a:p>
            <a:endParaRPr lang="en-CA" baseline="0" dirty="0"/>
          </a:p>
          <a:p>
            <a:r>
              <a:rPr lang="en-CA" dirty="0"/>
              <a:t>Valorization of fish waste greater challenge than algal crops</a:t>
            </a:r>
          </a:p>
          <a:p>
            <a:pPr lvl="1"/>
            <a:r>
              <a:rPr lang="en-CA" dirty="0"/>
              <a:t>Sanitation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Already used to make chitosan and glucosamine sulfate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CFF13-E531-420F-B07A-B64F323BA66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30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7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23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9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09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7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83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70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84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617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20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2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5BD93-B08F-47C6-9761-736BB5153BD2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7FE48B-DD9A-40D2-82D9-B2224E7BDAE8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8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Green Chemistry and the ocean-based biorefinery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June 27, 2017</a:t>
            </a:r>
          </a:p>
        </p:txBody>
      </p:sp>
    </p:spTree>
    <p:extLst>
      <p:ext uri="{BB962C8B-B14F-4D97-AF65-F5344CB8AC3E}">
        <p14:creationId xmlns:p14="http://schemas.microsoft.com/office/powerpoint/2010/main" val="55149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71% of the earth’s surface</a:t>
            </a:r>
          </a:p>
          <a:p>
            <a:pPr lvl="2"/>
            <a:r>
              <a:rPr lang="en-CA" dirty="0"/>
              <a:t>Macro- and micro algae (seaweed)</a:t>
            </a:r>
          </a:p>
          <a:p>
            <a:pPr lvl="2"/>
            <a:r>
              <a:rPr lang="en-CA" dirty="0"/>
              <a:t>Waste from fish farms</a:t>
            </a:r>
          </a:p>
          <a:p>
            <a:pPr lvl="2"/>
            <a:r>
              <a:rPr lang="en-CA" dirty="0"/>
              <a:t>Shellfish =&gt; chitin and chitosan</a:t>
            </a:r>
          </a:p>
          <a:p>
            <a:pPr lvl="2"/>
            <a:endParaRPr lang="en-CA" dirty="0"/>
          </a:p>
          <a:p>
            <a:pPr lvl="2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558" t="36139" r="31800" b="14520"/>
          <a:stretch/>
        </p:blipFill>
        <p:spPr>
          <a:xfrm>
            <a:off x="4892513" y="1845734"/>
            <a:ext cx="6740164" cy="4273176"/>
          </a:xfrm>
          <a:prstGeom prst="rect">
            <a:avLst/>
          </a:prstGeom>
        </p:spPr>
      </p:pic>
      <p:sp>
        <p:nvSpPr>
          <p:cNvPr id="7" name="AutoShape 2" descr="Image result for Ocean"/>
          <p:cNvSpPr>
            <a:spLocks noChangeAspect="1" noChangeArrowheads="1"/>
          </p:cNvSpPr>
          <p:nvPr/>
        </p:nvSpPr>
        <p:spPr bwMode="auto">
          <a:xfrm>
            <a:off x="-822487" y="2900001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4" y="3130929"/>
            <a:ext cx="3884340" cy="28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Clean-up Ocean Project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06" y="2176414"/>
            <a:ext cx="5310974" cy="2984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64" y="2176414"/>
            <a:ext cx="3993922" cy="30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3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 of Ocean-based Biorefineries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995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Hurtles for Ocean-based Biorefineries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304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do people feel about using our oceans as a source of fuel and chemicals instead of our land?</a:t>
            </a:r>
          </a:p>
          <a:p>
            <a:r>
              <a:rPr lang="en-CA" dirty="0"/>
              <a:t>Do you think using the oceans for these products would be more sustainable than land?</a:t>
            </a:r>
          </a:p>
          <a:p>
            <a:r>
              <a:rPr lang="en-CA" dirty="0"/>
              <a:t>How could humans prevent misuse of the ocean? Ecosystem disruption? Have we/what have we learned from the over use of our land? </a:t>
            </a:r>
          </a:p>
          <a:p>
            <a:r>
              <a:rPr lang="en-CA" dirty="0"/>
              <a:t>Would using ocean’s in this way bring more awareness to ocean pollution?</a:t>
            </a:r>
          </a:p>
          <a:p>
            <a:r>
              <a:rPr lang="en-CA" dirty="0"/>
              <a:t>How do you think the public would respond to getting fuel and chemicals from waste?</a:t>
            </a:r>
          </a:p>
          <a:p>
            <a:r>
              <a:rPr lang="en-CA" dirty="0"/>
              <a:t>Currently, there is a knowledge hole with implementing ocean-based bio refinery. Who should give the research funding? </a:t>
            </a:r>
          </a:p>
        </p:txBody>
      </p:sp>
    </p:spTree>
    <p:extLst>
      <p:ext uri="{BB962C8B-B14F-4D97-AF65-F5344CB8AC3E}">
        <p14:creationId xmlns:p14="http://schemas.microsoft.com/office/powerpoint/2010/main" val="136897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Biomass Utilization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2043696"/>
            <a:ext cx="5869128" cy="4023360"/>
          </a:xfrm>
        </p:spPr>
        <p:txBody>
          <a:bodyPr>
            <a:normAutofit/>
          </a:bodyPr>
          <a:lstStyle/>
          <a:p>
            <a:r>
              <a:rPr lang="en-CA" b="1" u="sng" dirty="0"/>
              <a:t>Biomass</a:t>
            </a:r>
            <a:r>
              <a:rPr lang="en-CA" dirty="0"/>
              <a:t> - the matter that can be derived directly or indirectly from plant which is utilized as energy or materials in a substantial amount.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Virgin Biomass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Eucalyptus, hybrid poplar, palm tree, sugar cane, switch grass, kelp, algae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Waste Biomass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Agricultural wastes such as rice straw and rice husk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Forestry wastes such as sawdust and saw mill dust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Excrement, animal dung,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Kitchen garbage, sewage sludge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678" t="16370" r="22928" b="36634"/>
          <a:stretch/>
        </p:blipFill>
        <p:spPr>
          <a:xfrm>
            <a:off x="6811309" y="1970203"/>
            <a:ext cx="5113599" cy="39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should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Oil Depletion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Global Warming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Energy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Economic Benefits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62943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1" y="1989456"/>
            <a:ext cx="62484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Biomass Utilization -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Biomass utilization for energy production through different technologies: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Direct Combustion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Gasification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Anaerobic Digestion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Methanol &amp; Ethanol Production 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030663" y="458874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/>
              <a:t>Concern with land-based feedstock:</a:t>
            </a:r>
          </a:p>
          <a:p>
            <a:r>
              <a:rPr lang="en-CA" sz="2000" dirty="0"/>
              <a:t>	- Using food crops for fuels and chemicals</a:t>
            </a:r>
          </a:p>
          <a:p>
            <a:r>
              <a:rPr lang="en-CA" sz="2000" dirty="0"/>
              <a:t>	- Using arable land to grow fuel crops</a:t>
            </a:r>
          </a:p>
        </p:txBody>
      </p:sp>
    </p:spTree>
    <p:extLst>
      <p:ext uri="{BB962C8B-B14F-4D97-AF65-F5344CB8AC3E}">
        <p14:creationId xmlns:p14="http://schemas.microsoft.com/office/powerpoint/2010/main" val="167090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Biomass Utilization – Forestry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22" t="29027" r="29561" b="31408"/>
          <a:stretch/>
        </p:blipFill>
        <p:spPr bwMode="auto">
          <a:xfrm>
            <a:off x="914399" y="2864930"/>
            <a:ext cx="5279011" cy="3303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8945" y="178898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Pulp and Paper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Bio-fuels (cellulosic ethanol)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High-value Bio-products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0" b="93143" l="48631" r="78512"/>
                    </a14:imgEffect>
                  </a14:imgLayer>
                </a14:imgProps>
              </a:ext>
            </a:extLst>
          </a:blip>
          <a:srcRect l="48398" t="12821" r="20673" b="5640"/>
          <a:stretch/>
        </p:blipFill>
        <p:spPr bwMode="auto">
          <a:xfrm>
            <a:off x="8174164" y="846324"/>
            <a:ext cx="3230016" cy="5321995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09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Biorefineries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544" y="1845734"/>
            <a:ext cx="429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b="1" u="sng" dirty="0"/>
              <a:t>Biorefinery </a:t>
            </a:r>
            <a:r>
              <a:rPr lang="en-CA" dirty="0"/>
              <a:t>- the sustainable processing of biomass into a spectrum of marketable products </a:t>
            </a:r>
          </a:p>
          <a:p>
            <a:r>
              <a:rPr lang="en-CA" dirty="0"/>
              <a:t>and energy.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4464534" cy="4023360"/>
          </a:xfrm>
        </p:spPr>
        <p:txBody>
          <a:bodyPr/>
          <a:lstStyle/>
          <a:p>
            <a:r>
              <a:rPr lang="en-CA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91" y="2127693"/>
            <a:ext cx="6466245" cy="34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Current Existing Biorefineries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u="sng" dirty="0"/>
              <a:t>Blue Marble Energy </a:t>
            </a:r>
            <a:r>
              <a:rPr lang="en-CA" sz="2400" dirty="0"/>
              <a:t>– Small plant (2011), Large Plant (2013) - Montana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Hybrid bacterial groups to produce </a:t>
            </a:r>
            <a:r>
              <a:rPr lang="en-CA" dirty="0">
                <a:solidFill>
                  <a:schemeClr val="tx1"/>
                </a:solidFill>
              </a:rPr>
              <a:t>specialty biochemical and renewable biogas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/>
              <a:t>Acid, Gas, and Ammonia Targeted Extraction (AGATE)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Multiple types of organic biomass: food waste, yard waste, spent brewery grain, algae, milfoil, corn silage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Through anaerobic digestion and fermentation, the AGATE platform manipulates microbial environments to produce esters, amides, anhydrous ammonia, and rich biogas</a:t>
            </a:r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63" y="4419942"/>
            <a:ext cx="4764071" cy="17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Existing Biorefineries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96510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en-CA" sz="2400" u="sng" dirty="0" err="1"/>
              <a:t>Enerkem</a:t>
            </a:r>
            <a:r>
              <a:rPr lang="en-CA" sz="2400" u="sng" dirty="0"/>
              <a:t> Biorefinery </a:t>
            </a:r>
            <a:r>
              <a:rPr lang="en-CA" sz="2400" dirty="0"/>
              <a:t>– Hairy Hill, Alberta (2014)</a:t>
            </a:r>
            <a:endParaRPr lang="en-CA" sz="2400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Developed on anaerobic digestion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Utilizes Source Separated Organics from the metro Edmonton region, Open Pen Feedlot Manure, and Food Processing Waste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Products: Methanol and Ethanol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52" y="1993754"/>
            <a:ext cx="5635002" cy="37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286603"/>
            <a:ext cx="4643644" cy="1450757"/>
          </a:xfrm>
        </p:spPr>
        <p:txBody>
          <a:bodyPr/>
          <a:lstStyle/>
          <a:p>
            <a:r>
              <a:rPr lang="en-CA" dirty="0"/>
              <a:t>Feedstock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32559" cy="4023360"/>
          </a:xfrm>
        </p:spPr>
        <p:txBody>
          <a:bodyPr/>
          <a:lstStyle/>
          <a:p>
            <a:r>
              <a:rPr lang="en-CA" dirty="0"/>
              <a:t>Very complicated</a:t>
            </a:r>
          </a:p>
          <a:p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1</a:t>
            </a:r>
            <a:r>
              <a:rPr lang="en-CA" baseline="30000" dirty="0"/>
              <a:t>st</a:t>
            </a:r>
            <a:r>
              <a:rPr lang="en-CA" dirty="0"/>
              <a:t> Generation or 2</a:t>
            </a:r>
            <a:r>
              <a:rPr lang="en-CA" baseline="30000" dirty="0"/>
              <a:t>nd</a:t>
            </a:r>
            <a:r>
              <a:rPr lang="en-CA" dirty="0"/>
              <a:t>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Ethanol, Methanol or Butanol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Current technologies competing with new technologies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What is the purpose of your proses?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Fuel or chemicals or GHGs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86" t="12429" r="32877" b="11638"/>
          <a:stretch/>
        </p:blipFill>
        <p:spPr>
          <a:xfrm rot="5400000">
            <a:off x="6163186" y="-82717"/>
            <a:ext cx="5318997" cy="65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62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389</TotalTime>
  <Words>544</Words>
  <Application>Microsoft Office PowerPoint</Application>
  <PresentationFormat>Widescreen</PresentationFormat>
  <Paragraphs>84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Green Chemistry and the ocean-based biorefinery</vt:lpstr>
      <vt:lpstr>Biomass Utilization</vt:lpstr>
      <vt:lpstr>Why should we care?</vt:lpstr>
      <vt:lpstr>Biomass Utilization - Energy</vt:lpstr>
      <vt:lpstr>Biomass Utilization – Forestry </vt:lpstr>
      <vt:lpstr>Biorefineries </vt:lpstr>
      <vt:lpstr>Current Existing Biorefineries</vt:lpstr>
      <vt:lpstr>Current Existing Biorefineries</vt:lpstr>
      <vt:lpstr>Feedstock comparison</vt:lpstr>
      <vt:lpstr>Ocean</vt:lpstr>
      <vt:lpstr>Clean-up Ocean Project</vt:lpstr>
      <vt:lpstr>Advantages of Ocean-based Biorefineries </vt:lpstr>
      <vt:lpstr>Hurtles for Ocean-based Biorefineries</vt:lpstr>
      <vt:lpstr>Questions:</vt:lpstr>
    </vt:vector>
  </TitlesOfParts>
  <Company>Michael Smith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Chemistry and the ocean-based biorefinery</dc:title>
  <dc:creator>Windows User</dc:creator>
  <cp:lastModifiedBy>Namrata Jain</cp:lastModifiedBy>
  <cp:revision>24</cp:revision>
  <dcterms:created xsi:type="dcterms:W3CDTF">2017-06-26T21:55:55Z</dcterms:created>
  <dcterms:modified xsi:type="dcterms:W3CDTF">2017-10-18T17:49:21Z</dcterms:modified>
</cp:coreProperties>
</file>